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png" ContentType="image/png"/>
  <Override PartName="/docProps/app.xml" ContentType="application/vnd.openxmlformats-officedocument.extended-properties+xml"/>
  <Override PartName="/docProps/core.xml" ContentType="application/vnd.openxmlformats-package.core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&#65279;<?xml version="1.0" encoding="utf-8" standalone="yes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officeDocument/2006/relationships/extended-properties" Target="docProps/app.xml" /><Relationship Id="rId4" Type="http://schemas.openxmlformats.org/package/2006/relationships/metadata/thumbnail" Target="docProps/thumbnail.jpeg" /></Relationships>
</file>

<file path=ppt/presentation.xml><?xml version="1.0" encoding="utf-8"?>
<!--Generated by Aspose.Slides for .NET 19.12-->
<p:presentation xmlns:r="http://schemas.openxmlformats.org/officeDocument/2006/relationships" xmlns:a="http://schemas.openxmlformats.org/drawingml/2006/main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5" r:id="rId5"/>
    <p:sldId id="267" r:id="rId6"/>
    <p:sldId id="268" r:id="rId7"/>
    <p:sldId id="289" r:id="rId8"/>
    <p:sldId id="306" r:id="rId9"/>
    <p:sldId id="307" r:id="rId10"/>
    <p:sldId id="263" r:id="rId11"/>
    <p:sldId id="291" r:id="rId12"/>
    <p:sldId id="293" r:id="rId13"/>
    <p:sldId id="309" r:id="rId14"/>
    <p:sldId id="294" r:id="rId15"/>
    <p:sldId id="310" r:id="rId16"/>
    <p:sldId id="295" r:id="rId17"/>
    <p:sldId id="296" r:id="rId18"/>
    <p:sldId id="297" r:id="rId19"/>
    <p:sldId id="299" r:id="rId20"/>
    <p:sldId id="300" r:id="rId21"/>
    <p:sldId id="301" r:id="rId22"/>
    <p:sldId id="292" r:id="rId23"/>
    <p:sldId id="302" r:id="rId24"/>
    <p:sldId id="303" r:id="rId25"/>
    <p:sldId id="304" r:id="rId26"/>
    <p:sldId id="305" r:id="rId27"/>
  </p:sldIdLst>
  <p:sldSz cx="12192000" cy="6858000"/>
  <p:notesSz cx="6858000" cy="9144000"/>
  <p:custDataLst>
    <p:tags r:id="rId28"/>
  </p:custData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r="http://schemas.openxmlformats.org/officeDocument/2006/relationships"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1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>
        <p:scale>
          <a:sx n="1" d="100"/>
          <a:sy n="1" d="100"/>
        </p:scale>
        <p:origin x="0" y="0"/>
      </p:cViewPr>
    </p:cSldViewPr>
  </p:notesViewPr>
  <p:gridSpacing cx="72008" cy="72008"/>
</p:viewPr>
</file>

<file path=ppt/_rels/presentation.xml.rels>&#65279;<?xml version="1.0" encoding="utf-8" standalone="yes"?><Relationships xmlns="http://schemas.openxmlformats.org/package/2006/relationships"><Relationship Id="rId1" Type="http://schemas.openxmlformats.org/officeDocument/2006/relationships/slideMaster" Target="slideMasters/slideMaster1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" Type="http://schemas.openxmlformats.org/officeDocument/2006/relationships/slide" Target="slides/slide1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tags" Target="tags/tag1.xml" /><Relationship Id="rId29" Type="http://schemas.openxmlformats.org/officeDocument/2006/relationships/presProps" Target="presProps.xml" /><Relationship Id="rId3" Type="http://schemas.openxmlformats.org/officeDocument/2006/relationships/slide" Target="slides/slide2.xml" /><Relationship Id="rId30" Type="http://schemas.openxmlformats.org/officeDocument/2006/relationships/viewProps" Target="viewProps.xml" /><Relationship Id="rId31" Type="http://schemas.openxmlformats.org/officeDocument/2006/relationships/theme" Target="theme/theme1.xml" /><Relationship Id="rId32" Type="http://schemas.openxmlformats.org/officeDocument/2006/relationships/tableStyles" Target="tableStyles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/Relationships>
</file>

<file path=ppt/slideLayouts/_rels/slideLayout1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80B53E1-C0D5-4D23-B0D2-C1C0846FAB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0CE94D9D-6D4E-4B2A-A394-41FD64A6A1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96D04C2-F365-4E5A-A068-BE70758448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BEB63-9C76-4517-A176-5BB8F00F3D3F}" type="datetimeFigureOut">
              <a:rPr lang="ru-RU" smtClean="0"/>
              <a:t>04.12.2024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569FD6B-303B-4313-B769-795FE6DB65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D50B6D4-D36F-4E06-8770-ACB9344B4E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4217B-9A86-4389-84FA-68C4E6A8AC1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54672140"/>
      </p:ext>
    </p:extLst>
  </p:cSld>
  <p:clrMapOvr>
    <a:masterClrMapping/>
  </p:clrMapOvr>
  <p:transition/>
  <p:timing/>
</p:sldLayout>
</file>

<file path=ppt/slideLayouts/slideLayout2.xml><?xml version="1.0" encoding="utf-8"?>
<p:sldLayout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F9EF70-5166-4DD7-BEFE-7EBB768FB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F20E983-A659-44DE-AE77-51B8EAC499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3C67AC8-A256-4BA4-926F-C4CBDA0678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BEB63-9C76-4517-A176-5BB8F00F3D3F}" type="datetimeFigureOut">
              <a:rPr lang="ru-RU" smtClean="0"/>
              <a:t>04.12.2024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3430C99-4ED1-4A46-94AA-3A8592082D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E1FE8C9-A82F-4616-A454-A6DF10B467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4217B-9A86-4389-84FA-68C4E6A8AC1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40742216"/>
      </p:ext>
    </p:extLst>
  </p:cSld>
  <p:clrMapOvr>
    <a:masterClrMapping/>
  </p:clrMapOvr>
  <p:transition/>
  <p:timing/>
</p:sldLayout>
</file>

<file path=ppt/slideLayouts/slideLayout3.xml><?xml version="1.0" encoding="utf-8"?>
<p:sldLayout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6FDD79-0985-4616-9F36-FD5EEFDE3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73473F0-AD42-4806-9309-AAE5B64FA8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622D7627-6F82-4646-98A2-01B445B145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47FF66F-340E-4A74-83C6-70D672FF59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BEB63-9C76-4517-A176-5BB8F00F3D3F}" type="datetimeFigureOut">
              <a:rPr lang="ru-RU" smtClean="0"/>
              <a:t>04.12.2024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F113FC5-49C9-4333-9CFF-71B76E1EEE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6C3AB53-301A-4D3A-83AB-E96DCE6FE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4217B-9A86-4389-84FA-68C4E6A8AC1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14752989"/>
      </p:ext>
    </p:extLst>
  </p:cSld>
  <p:clrMapOvr>
    <a:masterClrMapping/>
  </p:clrMapOvr>
  <p:transition/>
  <p:timing/>
</p:sldLayout>
</file>

<file path=ppt/slideLayouts/slideLayout4.xml><?xml version="1.0" encoding="utf-8"?>
<p:sldLayout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D4F2A76-6722-45B9-A007-DDAA646BB4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2D98E0C-3A85-4347-B442-900D236136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76328874-8754-452D-B7CD-BD1A196441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F82AB095-C70A-442A-8229-4CB0652A72E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DC3EC41B-C915-489A-919B-6FD20E7278D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72EE8086-0F3A-4E55-9652-C3E031461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BEB63-9C76-4517-A176-5BB8F00F3D3F}" type="datetimeFigureOut">
              <a:rPr lang="ru-RU" smtClean="0"/>
              <a:t>04.12.2024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BCC74E42-E438-4BFE-B0E8-E84C9D597D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9757225E-58A8-438A-83A7-A8F83AB303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4217B-9A86-4389-84FA-68C4E6A8AC1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12649830"/>
      </p:ext>
    </p:extLst>
  </p:cSld>
  <p:clrMapOvr>
    <a:masterClrMapping/>
  </p:clrMapOvr>
  <p:transition/>
  <p:timing/>
</p:sldLayout>
</file>

<file path=ppt/slideLayouts/slideLayout5.xml><?xml version="1.0" encoding="utf-8"?>
<p:sldLayout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9B97F1F-B137-49A3-B566-AEEB921D0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F2400048-7A8C-403D-9C42-CCE8B2B7F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BEB63-9C76-4517-A176-5BB8F00F3D3F}" type="datetimeFigureOut">
              <a:rPr lang="ru-RU" smtClean="0"/>
              <a:t>04.12.2024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F12598F3-3013-43BA-8BC5-51FB56A005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A263A173-DFB0-4AB7-8942-C7401DD687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4217B-9A86-4389-84FA-68C4E6A8AC1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5099021"/>
      </p:ext>
    </p:extLst>
  </p:cSld>
  <p:clrMapOvr>
    <a:masterClrMapping/>
  </p:clrMapOvr>
  <p:transition/>
  <p:timing/>
</p:sldLayout>
</file>

<file path=ppt/slideLayouts/slideLayout6.xml><?xml version="1.0" encoding="utf-8"?>
<p:sldLayout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9A0FD2D9-D295-414E-9BCD-568DC51580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BEB63-9C76-4517-A176-5BB8F00F3D3F}" type="datetimeFigureOut">
              <a:rPr lang="ru-RU" smtClean="0"/>
              <a:t>04.12.2024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8EDCD595-547A-46F7-B8F8-7F7CC059A3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2396049-B1D3-473B-9BEC-CDD802A87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4217B-9A86-4389-84FA-68C4E6A8AC1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53740918"/>
      </p:ext>
    </p:extLst>
  </p:cSld>
  <p:clrMapOvr>
    <a:masterClrMapping/>
  </p:clrMapOvr>
  <p:transition/>
  <p:timing/>
</p:sldLayout>
</file>

<file path=ppt/slideMasters/_rels/slideMaster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slideLayout" Target="../slideLayouts/slideLayout2.xml" /><Relationship Id="rId3" Type="http://schemas.openxmlformats.org/officeDocument/2006/relationships/slideLayout" Target="../slideLayouts/slideLayout3.xml" /><Relationship Id="rId4" Type="http://schemas.openxmlformats.org/officeDocument/2006/relationships/slideLayout" Target="../slideLayouts/slideLayout4.xml" /><Relationship Id="rId5" Type="http://schemas.openxmlformats.org/officeDocument/2006/relationships/slideLayout" Target="../slideLayouts/slideLayout5.xml" /><Relationship Id="rId6" Type="http://schemas.openxmlformats.org/officeDocument/2006/relationships/slideLayout" Target="../slideLayouts/slideLayout6.xml" /><Relationship Id="rId7" Type="http://schemas.openxmlformats.org/officeDocument/2006/relationships/theme" Target="../theme/theme1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7A72D42-BB0E-4798-819A-FA2174D694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E05CDEE-7D73-46F9-863A-18BE085361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23C8D7A-07FD-47E4-BF98-BE2F9B2956B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1BEB63-9C76-4517-A176-5BB8F00F3D3F}" type="datetimeFigureOut">
              <a:rPr lang="ru-RU" smtClean="0"/>
              <a:t>04.12.2024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CAB52AC-36BC-4B71-9F93-2FA92D9BB3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7CF49FA-4431-4AC1-A30A-63EEAB5259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A4217B-9A86-4389-84FA-68C4E6A8AC1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094837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4" r:id="rId5"/>
    <p:sldLayoutId id="2147483655" r:id="rId6"/>
  </p:sldLayoutIdLst>
  <p:transition/>
  <p:timing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 /><Relationship Id="rId2" Type="http://schemas.openxmlformats.org/officeDocument/2006/relationships/hyperlink" Target="https://www.bgoperator.ru/docs.shtml?action=pc&amp;section=580228" TargetMode="External" /><Relationship Id="rId3" Type="http://schemas.openxmlformats.org/officeDocument/2006/relationships/image" Target="../media/image24.jpeg" /><Relationship Id="rId4" Type="http://schemas.openxmlformats.org/officeDocument/2006/relationships/image" Target="../media/image25.jpeg" /><Relationship Id="rId5" Type="http://schemas.openxmlformats.org/officeDocument/2006/relationships/hyperlink" Target="https://travelata.ru/rating?utm_referrer=https%3A%2F%2Fwww.google.com%2F" TargetMode="External" /><Relationship Id="rId6" Type="http://schemas.openxmlformats.org/officeDocument/2006/relationships/image" Target="../media/image26.jpeg" /></Relationships>
</file>

<file path=ppt/slides/_rels/slide1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 /><Relationship Id="rId2" Type="http://schemas.openxmlformats.org/officeDocument/2006/relationships/image" Target="../media/image27.jpeg" /><Relationship Id="rId3" Type="http://schemas.openxmlformats.org/officeDocument/2006/relationships/image" Target="../media/image28.jpeg" /><Relationship Id="rId4" Type="http://schemas.openxmlformats.org/officeDocument/2006/relationships/hyperlink" Target="https://www.tourpom.ru/touroperators" TargetMode="External" /><Relationship Id="rId5" Type="http://schemas.openxmlformats.org/officeDocument/2006/relationships/image" Target="../media/image29.jpeg" /><Relationship Id="rId6" Type="http://schemas.openxmlformats.org/officeDocument/2006/relationships/hyperlink" Target="https://www.bgoperator.ru/pr_img/1176100371/20140212/08604933/Svidetelstvo_reestr_teroperatorov_TO_B-G.pdf" TargetMode="External" /></Relationships>
</file>

<file path=ppt/slides/_rels/slide1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0.jpeg" /><Relationship Id="rId3" Type="http://schemas.openxmlformats.org/officeDocument/2006/relationships/image" Target="../media/image31.jpeg" /><Relationship Id="rId4" Type="http://schemas.openxmlformats.org/officeDocument/2006/relationships/hyperlink" Target="https://www.aeroflot.ru/ru-ru" TargetMode="External" /><Relationship Id="rId5" Type="http://schemas.openxmlformats.org/officeDocument/2006/relationships/image" Target="../media/image32.jpeg" /><Relationship Id="rId6" Type="http://schemas.openxmlformats.org/officeDocument/2006/relationships/image" Target="../media/image33.jpeg" /></Relationships>
</file>

<file path=ppt/slides/_rels/slide1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4.jpeg" /><Relationship Id="rId3" Type="http://schemas.openxmlformats.org/officeDocument/2006/relationships/image" Target="../media/image35.jpeg" /><Relationship Id="rId4" Type="http://schemas.openxmlformats.org/officeDocument/2006/relationships/image" Target="../media/image36.jpeg" /></Relationships>
</file>

<file path=ppt/slides/_rels/slide1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7.jpeg" /><Relationship Id="rId3" Type="http://schemas.openxmlformats.org/officeDocument/2006/relationships/image" Target="../media/image38.jpeg" /><Relationship Id="rId4" Type="http://schemas.openxmlformats.org/officeDocument/2006/relationships/image" Target="../media/image39.jpeg" /></Relationships>
</file>

<file path=ppt/slides/_rels/slide1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 /><Relationship Id="rId2" Type="http://schemas.openxmlformats.org/officeDocument/2006/relationships/image" Target="../media/image40.jpeg" /><Relationship Id="rId3" Type="http://schemas.openxmlformats.org/officeDocument/2006/relationships/image" Target="../media/image41.jpeg" /><Relationship Id="rId4" Type="http://schemas.openxmlformats.org/officeDocument/2006/relationships/image" Target="../media/image42.jpeg" /></Relationships>
</file>

<file path=ppt/slides/_rels/slide1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3.jpeg" /><Relationship Id="rId3" Type="http://schemas.openxmlformats.org/officeDocument/2006/relationships/image" Target="../media/image44.jpeg" /><Relationship Id="rId4" Type="http://schemas.openxmlformats.org/officeDocument/2006/relationships/image" Target="../media/image45.jpeg" /></Relationships>
</file>

<file path=ppt/slides/_rels/slide1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6.jpeg" /><Relationship Id="rId3" Type="http://schemas.openxmlformats.org/officeDocument/2006/relationships/image" Target="../media/image47.jpeg" /><Relationship Id="rId4" Type="http://schemas.openxmlformats.org/officeDocument/2006/relationships/image" Target="../media/image48.jpeg" /></Relationships>
</file>

<file path=ppt/slides/_rels/slide1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9.jpeg" /><Relationship Id="rId3" Type="http://schemas.openxmlformats.org/officeDocument/2006/relationships/image" Target="../media/image50.jpeg" /><Relationship Id="rId4" Type="http://schemas.openxmlformats.org/officeDocument/2006/relationships/image" Target="../media/image51.jpeg" /></Relationships>
</file>

<file path=ppt/slides/_rels/slide1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2.jpeg" /><Relationship Id="rId3" Type="http://schemas.openxmlformats.org/officeDocument/2006/relationships/image" Target="../media/image53.jpeg" /><Relationship Id="rId4" Type="http://schemas.openxmlformats.org/officeDocument/2006/relationships/image" Target="../media/image54.jpeg" /><Relationship Id="rId5" Type="http://schemas.openxmlformats.org/officeDocument/2006/relationships/image" Target="../media/image55.png" /><Relationship Id="rId6" Type="http://schemas.openxmlformats.org/officeDocument/2006/relationships/hyperlink" Target="https://www.vsk.ru/o-kompanii/o-vsk" TargetMode="External" /></Relationships>
</file>

<file path=ppt/slides/_rels/slide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.jpeg" /></Relationships>
</file>

<file path=ppt/slides/_rels/slide2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6.jpeg" /><Relationship Id="rId3" Type="http://schemas.openxmlformats.org/officeDocument/2006/relationships/image" Target="../media/image57.jpeg" /><Relationship Id="rId4" Type="http://schemas.openxmlformats.org/officeDocument/2006/relationships/hyperlink" Target="https://lotus-goa.com/excursions/lovlia-krabov.html" TargetMode="External" /></Relationships>
</file>

<file path=ppt/slides/_rels/slide2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8.jpeg" /><Relationship Id="rId3" Type="http://schemas.openxmlformats.org/officeDocument/2006/relationships/image" Target="../media/image59.jpeg" /><Relationship Id="rId4" Type="http://schemas.openxmlformats.org/officeDocument/2006/relationships/image" Target="../media/image60.jpeg" /></Relationships>
</file>

<file path=ppt/slides/_rels/slide2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 /><Relationship Id="rId2" Type="http://schemas.openxmlformats.org/officeDocument/2006/relationships/image" Target="../media/image61.jpeg" /><Relationship Id="rId3" Type="http://schemas.openxmlformats.org/officeDocument/2006/relationships/image" Target="../media/image62.jpeg" /><Relationship Id="rId4" Type="http://schemas.openxmlformats.org/officeDocument/2006/relationships/image" Target="../media/image63.jpeg" /><Relationship Id="rId5" Type="http://schemas.openxmlformats.org/officeDocument/2006/relationships/image" Target="../media/image64.jpeg" /></Relationships>
</file>

<file path=ppt/slides/_rels/slide2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 /><Relationship Id="rId2" Type="http://schemas.openxmlformats.org/officeDocument/2006/relationships/image" Target="../media/image65.jpeg" /></Relationships>
</file>

<file path=ppt/slides/_rels/slide2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www.paks.ru/about" TargetMode="External" /><Relationship Id="rId3" Type="http://schemas.openxmlformats.org/officeDocument/2006/relationships/hyperlink" Target="http://www.regencyplazasharm.com/regencyplaza/" TargetMode="External" /><Relationship Id="rId4" Type="http://schemas.openxmlformats.org/officeDocument/2006/relationships/hyperlink" Target="https://www.aeroflot.ru/ru-ru" TargetMode="External" /><Relationship Id="rId5" Type="http://schemas.openxmlformats.org/officeDocument/2006/relationships/hyperlink" Target="https://www.ingos.ru/" TargetMode="External" /></Relationships>
</file>

<file path=ppt/slides/_rels/slide2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2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66.jpeg" /></Relationships>
</file>

<file path=ppt/slides/_rels/slide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jpeg" /></Relationships>
</file>

<file path=ppt/slides/_rels/slide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jpeg" /><Relationship Id="rId3" Type="http://schemas.openxmlformats.org/officeDocument/2006/relationships/hyperlink" Target="https://www.bgoperator.ru/price.shtml?flt=100410839865&amp;tid=-2" TargetMode="External" /><Relationship Id="rId4" Type="http://schemas.openxmlformats.org/officeDocument/2006/relationships/image" Target="../media/image4.jpeg" /></Relationships>
</file>

<file path=ppt/slides/_rels/slide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 /><Relationship Id="rId2" Type="http://schemas.openxmlformats.org/officeDocument/2006/relationships/image" Target="../media/image5.jpeg" /><Relationship Id="rId3" Type="http://schemas.openxmlformats.org/officeDocument/2006/relationships/image" Target="../media/image6.jpeg" /><Relationship Id="rId4" Type="http://schemas.openxmlformats.org/officeDocument/2006/relationships/image" Target="../media/image7.jpeg" /></Relationships>
</file>

<file path=ppt/slides/_rels/slide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 /><Relationship Id="rId2" Type="http://schemas.openxmlformats.org/officeDocument/2006/relationships/image" Target="../media/image8.png" /><Relationship Id="rId3" Type="http://schemas.openxmlformats.org/officeDocument/2006/relationships/image" Target="../media/image9.jpeg" /><Relationship Id="rId4" Type="http://schemas.openxmlformats.org/officeDocument/2006/relationships/hyperlink" Target="https://www.bgoperator.ru/price.shtml?flt=100410839865&amp;tid=68&amp;section=visa" TargetMode="External" /><Relationship Id="rId5" Type="http://schemas.openxmlformats.org/officeDocument/2006/relationships/image" Target="../media/image10.jpeg" /><Relationship Id="rId6" Type="http://schemas.openxmlformats.org/officeDocument/2006/relationships/image" Target="../media/image11.jpeg" /></Relationships>
</file>

<file path=ppt/slides/_rels/slide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2.jpeg" /><Relationship Id="rId3" Type="http://schemas.openxmlformats.org/officeDocument/2006/relationships/image" Target="../media/image13.jpeg" /><Relationship Id="rId4" Type="http://schemas.openxmlformats.org/officeDocument/2006/relationships/image" Target="../media/image14.jpeg" /><Relationship Id="rId5" Type="http://schemas.openxmlformats.org/officeDocument/2006/relationships/image" Target="../media/image15.jpeg" /></Relationships>
</file>

<file path=ppt/slides/_rels/slide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 /><Relationship Id="rId2" Type="http://schemas.openxmlformats.org/officeDocument/2006/relationships/image" Target="../media/image16.jpeg" /><Relationship Id="rId3" Type="http://schemas.openxmlformats.org/officeDocument/2006/relationships/image" Target="../media/image17.jpeg" /><Relationship Id="rId4" Type="http://schemas.openxmlformats.org/officeDocument/2006/relationships/hyperlink" Target="https://www.bgoperator.ru/price.shtml?flt=100410839865&amp;tid=26&amp;code=102663611065&amp;action=shw#/~htf/121118355108/10.01.2025/0101219880.0101219880/8/104610309338/102510005341" TargetMode="External" /><Relationship Id="rId5" Type="http://schemas.openxmlformats.org/officeDocument/2006/relationships/image" Target="../media/image18.jpeg" /><Relationship Id="rId6" Type="http://schemas.openxmlformats.org/officeDocument/2006/relationships/image" Target="../media/image19.jpeg" /></Relationships>
</file>

<file path=ppt/slides/_rels/slide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 /><Relationship Id="rId2" Type="http://schemas.openxmlformats.org/officeDocument/2006/relationships/image" Target="../media/image20.jpeg" /><Relationship Id="rId3" Type="http://schemas.openxmlformats.org/officeDocument/2006/relationships/hyperlink" Target="https://www.bgoperator.ru/price.shtml?flt=100410839865&amp;tid=26&amp;code=102663611074&amp;action=shw#/~htf/121118355108/10.01.2025/0101219880/8/104610589151/102510005341" TargetMode="External" /><Relationship Id="rId4" Type="http://schemas.openxmlformats.org/officeDocument/2006/relationships/image" Target="../media/image21.jpeg" /><Relationship Id="rId5" Type="http://schemas.openxmlformats.org/officeDocument/2006/relationships/image" Target="../media/image22.jpeg" /><Relationship Id="rId6" Type="http://schemas.openxmlformats.org/officeDocument/2006/relationships/image" Target="../media/image23.jpeg" /></Relationships>
</file>

<file path=ppt/slides/slide1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A33E3F6-4A8F-4443-B741-90583D35850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/>
              <a:t>Модуль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93335B9-DBAC-40CB-BEC6-8B98FCB638D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/>
              <a:t>Подбор пакетного тура по заказу клиента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928357-D9DA-4B2C-AF08-3C289EEF502F}"/>
              </a:ext>
            </a:extLst>
          </p:cNvPr>
          <p:cNvSpPr txBox="1"/>
          <p:nvPr/>
        </p:nvSpPr>
        <p:spPr>
          <a:xfrm>
            <a:off x="683581" y="5447687"/>
            <a:ext cx="15254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/>
              <a:t>Участник № 1</a:t>
            </a:r>
          </a:p>
          <a:p>
            <a:r>
              <a:rPr lang="ru-RU"/>
              <a:t>Иванов И.И.</a:t>
            </a:r>
          </a:p>
        </p:txBody>
      </p:sp>
    </p:spTree>
    <p:extLst>
      <p:ext uri="{BB962C8B-B14F-4D97-AF65-F5344CB8AC3E}">
        <p14:creationId xmlns:p14="http://schemas.microsoft.com/office/powerpoint/2010/main" val="3799274554"/>
      </p:ext>
    </p:extLst>
  </p:cSld>
  <p:clrMapOvr>
    <a:masterClrMapping/>
  </p:clrMapOvr>
  <p:transition/>
  <p:timing/>
</p:sld>
</file>

<file path=ppt/slides/slide10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2F34550-1C28-4C24-98E7-38E0C1042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9220" y="25332"/>
            <a:ext cx="10515600" cy="1325563"/>
          </a:xfrm>
        </p:spPr>
        <p:txBody>
          <a:bodyPr/>
          <a:lstStyle/>
          <a:p>
            <a:pPr algn="ctr"/>
            <a:r>
              <a:rPr lang="ru-RU"/>
              <a:t>Информация о туроператоре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97F24F46-6EC3-4174-AF6A-37F5FB26DF27}"/>
              </a:ext>
            </a:extLst>
          </p:cNvPr>
          <p:cNvSpPr/>
          <p:nvPr/>
        </p:nvSpPr>
        <p:spPr>
          <a:xfrm>
            <a:off x="311020" y="5751292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>
                <a:hlinkClick r:id="rId2"/>
              </a:rPr>
              <a:t>https://www.bgoperator.ru/docs.shtml?action=pc&amp;section=580228</a:t>
            </a:r>
            <a:endParaRPr lang="ru-RU"/>
          </a:p>
          <a:p>
            <a:endParaRPr lang="ru-RU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31D6D8A-2B46-4681-9B5A-5E6FC57D240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6351" t="12899" r="16149" b="3762"/>
          <a:stretch>
            <a:fillRect/>
          </a:stretch>
        </p:blipFill>
        <p:spPr>
          <a:xfrm>
            <a:off x="335534" y="1109539"/>
            <a:ext cx="6046972" cy="419958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667879C0-7655-45EC-944C-1F1994A43A7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7596" t="5023" r="8602" b="4454"/>
          <a:stretch>
            <a:fillRect/>
          </a:stretch>
        </p:blipFill>
        <p:spPr>
          <a:xfrm>
            <a:off x="6864179" y="1081613"/>
            <a:ext cx="4254023" cy="2584840"/>
          </a:xfrm>
          <a:prstGeom prst="rect">
            <a:avLst/>
          </a:prstGeom>
        </p:spPr>
      </p:pic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65C9A86D-2816-4499-A706-15C16B9CBF0A}"/>
              </a:ext>
            </a:extLst>
          </p:cNvPr>
          <p:cNvSpPr/>
          <p:nvPr/>
        </p:nvSpPr>
        <p:spPr>
          <a:xfrm>
            <a:off x="6407020" y="3752751"/>
            <a:ext cx="6096000" cy="55399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>
                <a:hlinkClick r:id="rId5"/>
              </a:rPr>
              <a:t>https://travelata.ru/rating?utm_referrer=https%3A%2F%2Fwww.google.com%2F</a:t>
            </a:r>
            <a:endParaRPr lang="ru-RU" sz="1200"/>
          </a:p>
          <a:p>
            <a:endParaRPr lang="ru-RU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228BB2F1-A8F9-4A1E-8BFE-107FE2D52EC2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3529" t="16587" r="57868" b="35383"/>
          <a:stretch>
            <a:fillRect/>
          </a:stretch>
        </p:blipFill>
        <p:spPr>
          <a:xfrm>
            <a:off x="7623110" y="4245261"/>
            <a:ext cx="3040183" cy="2127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923791"/>
      </p:ext>
    </p:extLst>
  </p:cSld>
  <p:clrMapOvr>
    <a:masterClrMapping/>
  </p:clrMapOvr>
  <p:transition/>
  <p:timing/>
</p:sld>
</file>

<file path=ppt/slides/slide11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B19347B-FA2D-4897-8B36-06327C10FC8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2755" t="31701" r="17347" b="25578"/>
          <a:stretch>
            <a:fillRect/>
          </a:stretch>
        </p:blipFill>
        <p:spPr>
          <a:xfrm>
            <a:off x="254318" y="499187"/>
            <a:ext cx="6083559" cy="2929813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4DDC0E8D-3213-43AF-B35A-A56E0AA345D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1250" t="10516" r="29439" b="3945"/>
          <a:stretch>
            <a:fillRect/>
          </a:stretch>
        </p:blipFill>
        <p:spPr>
          <a:xfrm>
            <a:off x="629509" y="3571745"/>
            <a:ext cx="3163077" cy="2566006"/>
          </a:xfrm>
          <a:prstGeom prst="rect">
            <a:avLst/>
          </a:prstGeom>
        </p:spPr>
      </p:pic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79B98801-880B-4461-B18D-60817C021DDE}"/>
              </a:ext>
            </a:extLst>
          </p:cNvPr>
          <p:cNvSpPr/>
          <p:nvPr/>
        </p:nvSpPr>
        <p:spPr>
          <a:xfrm>
            <a:off x="376348" y="6358813"/>
            <a:ext cx="391883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hlinkClick r:id="rId4"/>
              </a:rPr>
              <a:t>https://www.tourpom.ru/touroperators</a:t>
            </a:r>
            <a:endParaRPr lang="ru-RU"/>
          </a:p>
          <a:p>
            <a:endParaRPr lang="ru-RU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628FE1BC-B951-407B-A40C-1EE9E4E5FEB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7577" t="16326" r="36480" b="18231"/>
          <a:stretch>
            <a:fillRect/>
          </a:stretch>
        </p:blipFill>
        <p:spPr>
          <a:xfrm>
            <a:off x="7772399" y="366722"/>
            <a:ext cx="3163078" cy="4488026"/>
          </a:xfrm>
          <a:prstGeom prst="rect">
            <a:avLst/>
          </a:prstGeom>
        </p:spPr>
      </p:pic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78845541-B8CD-4CC6-8A52-DA76EC964FCE}"/>
              </a:ext>
            </a:extLst>
          </p:cNvPr>
          <p:cNvSpPr/>
          <p:nvPr/>
        </p:nvSpPr>
        <p:spPr>
          <a:xfrm>
            <a:off x="5595257" y="4981288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>
                <a:hlinkClick r:id="rId6"/>
              </a:rPr>
              <a:t>https://www.bgoperator.ru/pr_img/1176100371/20140212/08604933/Svidetelstvo_reestr_teroperatorov_TO_B-G.pdf</a:t>
            </a:r>
            <a:endParaRPr lang="ru-RU"/>
          </a:p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36634885"/>
      </p:ext>
    </p:extLst>
  </p:cSld>
  <p:clrMapOvr>
    <a:masterClrMapping/>
  </p:clrMapOvr>
  <p:transition/>
  <p:timing/>
</p:sld>
</file>

<file path=ppt/slides/slide12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86AFE9D-AF34-47E4-9541-FAEBFF4848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392"/>
            <a:ext cx="10515600" cy="1325563"/>
          </a:xfrm>
        </p:spPr>
        <p:txBody>
          <a:bodyPr/>
          <a:lstStyle/>
          <a:p>
            <a:pPr algn="ctr"/>
            <a:r>
              <a:rPr lang="ru-RU"/>
              <a:t>Перелет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07B745F-A757-4A6F-8617-1802FE64D3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330" y="3429000"/>
            <a:ext cx="3549262" cy="2000809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55588D8-6AC1-428A-8C99-C16945C3FDE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2355" t="7148" r="15752" b="22589"/>
          <a:stretch>
            <a:fillRect/>
          </a:stretch>
        </p:blipFill>
        <p:spPr>
          <a:xfrm>
            <a:off x="4088228" y="4855633"/>
            <a:ext cx="2831977" cy="1808392"/>
          </a:xfrm>
          <a:prstGeom prst="rect">
            <a:avLst/>
          </a:prstGeom>
        </p:spPr>
      </p:pic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3BD72A34-C301-439F-B238-9F9A4CDA0EE4}"/>
              </a:ext>
            </a:extLst>
          </p:cNvPr>
          <p:cNvSpPr/>
          <p:nvPr/>
        </p:nvSpPr>
        <p:spPr>
          <a:xfrm>
            <a:off x="4220840" y="3523259"/>
            <a:ext cx="773167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/>
              <a:t>Группа «Аэрофлот» – крупнейшая авиационная группа России и одна из крупнейших в Европе и в мире. В 2021 году авиакомпании Группы «Аэрофлот» перевезли 45,8 млн пассажиров. Рейсами авиакомпании «Аэрофлот» перевезено 21,4 млн пассажиров.</a:t>
            </a: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28039E94-ED02-4B32-8F58-42A1949D5813}"/>
              </a:ext>
            </a:extLst>
          </p:cNvPr>
          <p:cNvSpPr/>
          <p:nvPr/>
        </p:nvSpPr>
        <p:spPr>
          <a:xfrm>
            <a:off x="401958" y="5759829"/>
            <a:ext cx="301800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hlinkClick r:id="rId4"/>
              </a:rPr>
              <a:t>https://www.aeroflot.ru/ru-ru</a:t>
            </a:r>
            <a:endParaRPr lang="ru-RU"/>
          </a:p>
          <a:p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E4307F4-EDFD-41C3-84DF-5B533EF177E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24652" r="1199" b="40412"/>
          <a:stretch>
            <a:fillRect/>
          </a:stretch>
        </p:blipFill>
        <p:spPr>
          <a:xfrm>
            <a:off x="0" y="902989"/>
            <a:ext cx="12045820" cy="2395891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8668D26-8DD0-461E-8713-F33D4E390A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14996" y="4788880"/>
            <a:ext cx="3246235" cy="1966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858090"/>
      </p:ext>
    </p:extLst>
  </p:cSld>
  <p:clrMapOvr>
    <a:masterClrMapping/>
  </p:clrMapOvr>
  <p:transition/>
  <p:timing/>
</p:sld>
</file>

<file path=ppt/slides/slide13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FD0D208-B93A-40BA-893F-06F591511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/>
              <a:t>ТРАНСФЕР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0157445-61F6-429A-9846-F24672DA147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5647" b="33197"/>
          <a:stretch>
            <a:fillRect/>
          </a:stretch>
        </p:blipFill>
        <p:spPr>
          <a:xfrm>
            <a:off x="0" y="1427583"/>
            <a:ext cx="12192000" cy="213671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68338BE-71CF-4E45-AC42-65D35618B8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7319" y="3713584"/>
            <a:ext cx="2234541" cy="2952944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B7A0C4C-F8E6-4F60-B8FD-3390ACC81D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6791" y="3750907"/>
            <a:ext cx="3935781" cy="2625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067696"/>
      </p:ext>
    </p:extLst>
  </p:cSld>
  <p:clrMapOvr>
    <a:masterClrMapping/>
  </p:clrMapOvr>
  <p:transition/>
  <p:timing/>
</p:sld>
</file>

<file path=ppt/slides/slide14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E7ADB06-1B11-4135-86C3-0FDFBD0575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346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3200"/>
              <a:t>Проживание Отель </a:t>
            </a:r>
            <a:r>
              <a:rPr lang="en-US" sz="3200"/>
              <a:t>TAJ EXOTICA RESORT &amp; SPA, GOA 5*</a:t>
            </a:r>
            <a:br>
              <a:rPr lang="ru-RU" sz="3200"/>
            </a:br>
            <a:r>
              <a:rPr lang="ru-RU" sz="3200"/>
              <a:t>Индия / Южный Гоа. Бенаулим</a:t>
            </a:r>
            <a:endParaRPr lang="ru-RU" sz="320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BF2C41D-1707-4C3E-8E2D-0D5C874CEB2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5374" b="41089"/>
          <a:stretch>
            <a:fillRect/>
          </a:stretch>
        </p:blipFill>
        <p:spPr>
          <a:xfrm>
            <a:off x="457200" y="1113702"/>
            <a:ext cx="11734800" cy="1553665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8CC8F0D-E4AC-4629-B4F9-564D470C29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688" y="2962949"/>
            <a:ext cx="3731459" cy="289561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EC1D032-1D24-428C-B283-01B9EACB10B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2867" t="24218" r="15280" b="41224"/>
          <a:stretch>
            <a:fillRect/>
          </a:stretch>
        </p:blipFill>
        <p:spPr>
          <a:xfrm>
            <a:off x="4175098" y="2962949"/>
            <a:ext cx="7419169" cy="2781349"/>
          </a:xfrm>
          <a:prstGeom prst="rect">
            <a:avLst/>
          </a:prstGeom>
        </p:spPr>
      </p:pic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09A57B69-C8CF-4FC9-B4D7-87FB5FE7C012}"/>
              </a:ext>
            </a:extLst>
          </p:cNvPr>
          <p:cNvSpPr/>
          <p:nvPr/>
        </p:nvSpPr>
        <p:spPr>
          <a:xfrm>
            <a:off x="8385110" y="5357432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/>
              <a:t>Контактная информация</a:t>
            </a:r>
          </a:p>
          <a:p>
            <a:r>
              <a:rPr lang="ru-RU"/>
              <a:t>Телефон отеля: 00918326683333</a:t>
            </a:r>
          </a:p>
          <a:p>
            <a:r>
              <a:rPr lang="ru-RU" err="1"/>
              <a:t>Email: exotica.goa@tajhotels.com</a:t>
            </a:r>
          </a:p>
          <a:p>
            <a:r>
              <a:rPr lang="ru-RU"/>
              <a:t>Сайт: http://www.tajhotels.com</a:t>
            </a:r>
          </a:p>
        </p:txBody>
      </p:sp>
    </p:spTree>
    <p:extLst>
      <p:ext uri="{BB962C8B-B14F-4D97-AF65-F5344CB8AC3E}">
        <p14:creationId xmlns:p14="http://schemas.microsoft.com/office/powerpoint/2010/main" val="1250925896"/>
      </p:ext>
    </p:extLst>
  </p:cSld>
  <p:clrMapOvr>
    <a:masterClrMapping/>
  </p:clrMapOvr>
  <p:transition/>
  <p:timing/>
</p:sld>
</file>

<file path=ppt/slides/slide15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D6205ED-397C-49BF-A12A-1E76064EDAC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2143" t="19864" r="16505" b="37415"/>
          <a:stretch>
            <a:fillRect/>
          </a:stretch>
        </p:blipFill>
        <p:spPr>
          <a:xfrm>
            <a:off x="5673011" y="195942"/>
            <a:ext cx="6260841" cy="2929814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47C0EDC-73E0-4F8A-89B9-6A73B60861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7141" y="3643605"/>
            <a:ext cx="4042069" cy="269606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03B958F-6C51-4661-9E59-81DAC811E2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908" y="410548"/>
            <a:ext cx="3622087" cy="5430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059220"/>
      </p:ext>
    </p:extLst>
  </p:cSld>
  <p:clrMapOvr>
    <a:masterClrMapping/>
  </p:clrMapOvr>
  <p:transition/>
  <p:timing/>
</p:sld>
</file>

<file path=ppt/slides/slide16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15B7B17-5BD6-42A0-96FA-79DCDB6C5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Условия проживания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0BB490B-7E4D-4C70-B6C9-0419DA0ACE9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2755" t="20545" r="37015" b="5324"/>
          <a:stretch>
            <a:fillRect/>
          </a:stretch>
        </p:blipFill>
        <p:spPr>
          <a:xfrm>
            <a:off x="7296538" y="887023"/>
            <a:ext cx="3685592" cy="5083953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E6CFF24-4B7E-4516-ADDF-E05D082EDD3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875" t="38766" r="24541" b="41905"/>
          <a:stretch>
            <a:fillRect/>
          </a:stretch>
        </p:blipFill>
        <p:spPr>
          <a:xfrm>
            <a:off x="138404" y="1503151"/>
            <a:ext cx="7074159" cy="1121441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4C77297-A494-4E17-A047-43EE7310EF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666" y="2644775"/>
            <a:ext cx="5638800" cy="384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073495"/>
      </p:ext>
    </p:extLst>
  </p:cSld>
  <p:clrMapOvr>
    <a:masterClrMapping/>
  </p:clrMapOvr>
  <p:transition/>
  <p:timing/>
</p:sld>
</file>

<file path=ppt/slides/slide17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C838779-8C04-47E2-9824-870652EC8B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8450"/>
            <a:ext cx="10515600" cy="1325563"/>
          </a:xfrm>
        </p:spPr>
        <p:txBody>
          <a:bodyPr/>
          <a:lstStyle/>
          <a:p>
            <a:r>
              <a:rPr lang="ru-RU"/>
              <a:t>Питание 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828AB42D-8D94-4680-8942-57D9C9D4E5C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2449" t="14741" r="16427" b="63945"/>
          <a:stretch>
            <a:fillRect/>
          </a:stretch>
        </p:blipFill>
        <p:spPr>
          <a:xfrm>
            <a:off x="270587" y="4911141"/>
            <a:ext cx="6233048" cy="1461668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40DDFE1B-8A70-4ECC-93E5-0061AA05A5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577" y="1407654"/>
            <a:ext cx="4558989" cy="2842664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A7682FA9-D3BA-4B73-8AC3-5C4E3A1F4E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4670" y="4105468"/>
            <a:ext cx="3819130" cy="254735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670B970-38A3-40DA-B4AE-3403A7E71DC2}"/>
              </a:ext>
            </a:extLst>
          </p:cNvPr>
          <p:cNvSpPr txBox="1"/>
          <p:nvPr/>
        </p:nvSpPr>
        <p:spPr>
          <a:xfrm>
            <a:off x="5719666" y="1499347"/>
            <a:ext cx="44973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FB</a:t>
            </a:r>
            <a:r>
              <a:rPr lang="ru-RU" b="1"/>
              <a:t> (полный пансион): </a:t>
            </a:r>
            <a:r>
              <a:rPr lang="ru-RU"/>
              <a:t>завтрак, обед и ужин</a:t>
            </a:r>
          </a:p>
        </p:txBody>
      </p:sp>
    </p:spTree>
    <p:extLst>
      <p:ext uri="{BB962C8B-B14F-4D97-AF65-F5344CB8AC3E}">
        <p14:creationId xmlns:p14="http://schemas.microsoft.com/office/powerpoint/2010/main" val="1778855204"/>
      </p:ext>
    </p:extLst>
  </p:cSld>
  <p:clrMapOvr>
    <a:masterClrMapping/>
  </p:clrMapOvr>
  <p:transition/>
  <p:timing/>
</p:sld>
</file>

<file path=ppt/slides/slide18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B535AC8-438B-42BC-9200-5D21DB99C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Пляж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D2F1DF1-F71C-432C-B372-E828F24DB29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2220" t="17480" r="19643" b="58574"/>
          <a:stretch>
            <a:fillRect/>
          </a:stretch>
        </p:blipFill>
        <p:spPr>
          <a:xfrm>
            <a:off x="5812972" y="1198865"/>
            <a:ext cx="5868955" cy="1642189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039F00A-1246-4623-8C47-790FE8F0A1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820" y="1380906"/>
            <a:ext cx="4977881" cy="2727879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5F902CA-B827-4684-A234-9F38146557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6222" y="3264249"/>
            <a:ext cx="4877578" cy="3224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628497"/>
      </p:ext>
    </p:extLst>
  </p:cSld>
  <p:clrMapOvr>
    <a:masterClrMapping/>
  </p:clrMapOvr>
  <p:transition/>
  <p:timing/>
</p:sld>
</file>

<file path=ppt/slides/slide19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EA1B2DD-1B25-4FB5-A806-487E84F9C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/>
              <a:t>Страхование и безопасность туристов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D2C4FA9-3B92-4DD5-86DE-6A877032057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1360" b="14558"/>
          <a:stretch>
            <a:fillRect/>
          </a:stretch>
        </p:blipFill>
        <p:spPr>
          <a:xfrm>
            <a:off x="195943" y="1456866"/>
            <a:ext cx="8142514" cy="1102978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7B3D784-E2DC-4BA4-9331-0FA882D04F2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2627" t="15238" r="15893" b="35830"/>
          <a:stretch>
            <a:fillRect/>
          </a:stretch>
        </p:blipFill>
        <p:spPr>
          <a:xfrm>
            <a:off x="4911015" y="3661454"/>
            <a:ext cx="6680718" cy="2572513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A0F842A-82B1-43CF-96D3-D87BBB02134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2768" t="21243" r="15931" b="19865"/>
          <a:stretch>
            <a:fillRect/>
          </a:stretch>
        </p:blipFill>
        <p:spPr>
          <a:xfrm>
            <a:off x="621306" y="2957983"/>
            <a:ext cx="3319322" cy="3512976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0D7EA1BD-8298-4768-8DAA-8892014134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65953" y="1456866"/>
            <a:ext cx="3430104" cy="949875"/>
          </a:xfrm>
          <a:prstGeom prst="rect">
            <a:avLst/>
          </a:prstGeom>
        </p:spPr>
      </p:pic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B11AE54B-BE23-48A4-B34C-448070675BCC}"/>
              </a:ext>
            </a:extLst>
          </p:cNvPr>
          <p:cNvSpPr/>
          <p:nvPr/>
        </p:nvSpPr>
        <p:spPr>
          <a:xfrm>
            <a:off x="7067251" y="6049301"/>
            <a:ext cx="371185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hlinkClick r:id="rId6"/>
              </a:rPr>
              <a:t>https://www.vsk.ru/o-kompanii/o-vsk</a:t>
            </a:r>
            <a:endParaRPr lang="ru-RU"/>
          </a:p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40025619"/>
      </p:ext>
    </p:extLst>
  </p:cSld>
  <p:clrMapOvr>
    <a:masterClrMapping/>
  </p:clrMapOvr>
  <p:transition/>
  <p:timing/>
</p:sld>
</file>

<file path=ppt/slides/slide2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A8857AC-6FA5-4E37-A9FA-A9C131109F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/>
              <a:t>Первичная заявка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DA3D9E5-C0BD-47A2-A213-68D5072D6D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b="1"/>
              <a:t>Туристы:</a:t>
            </a:r>
            <a:r>
              <a:rPr lang="ru-RU" sz="2400"/>
              <a:t> Семья из 3 человек</a:t>
            </a:r>
          </a:p>
          <a:p>
            <a:pPr marL="0" indent="0">
              <a:buNone/>
            </a:pPr>
            <a:r>
              <a:rPr lang="ru-RU" sz="2400" b="1"/>
              <a:t>Направление:</a:t>
            </a:r>
            <a:r>
              <a:rPr lang="ru-RU" sz="2400"/>
              <a:t> Индия</a:t>
            </a:r>
          </a:p>
          <a:p>
            <a:pPr marL="0" indent="0">
              <a:buNone/>
            </a:pPr>
            <a:r>
              <a:rPr lang="ru-RU" sz="2400" b="1"/>
              <a:t>Цель:</a:t>
            </a:r>
            <a:r>
              <a:rPr lang="ru-RU" sz="2400"/>
              <a:t> пляжный отдых</a:t>
            </a:r>
          </a:p>
          <a:p>
            <a:pPr marL="0" indent="0">
              <a:buNone/>
            </a:pPr>
            <a:r>
              <a:rPr lang="ru-RU" sz="2400" b="1"/>
              <a:t>Период:</a:t>
            </a:r>
            <a:r>
              <a:rPr lang="ru-RU" sz="2400"/>
              <a:t> начало января</a:t>
            </a:r>
          </a:p>
          <a:p>
            <a:pPr marL="0" indent="0">
              <a:buNone/>
            </a:pPr>
            <a:r>
              <a:rPr lang="ru-RU" sz="2400" b="1"/>
              <a:t>Пожелание: </a:t>
            </a:r>
            <a:r>
              <a:rPr lang="ru-RU" sz="2400"/>
              <a:t>спокойный отдых </a:t>
            </a:r>
          </a:p>
          <a:p>
            <a:pPr marL="0" indent="0">
              <a:buNone/>
            </a:pPr>
            <a:r>
              <a:rPr lang="ru-RU" sz="2400"/>
              <a:t>на элитном курорте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F72A884-1A9E-466B-80AC-B8AF822CBE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2720" y="1825625"/>
            <a:ext cx="4421080" cy="3315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574774"/>
      </p:ext>
    </p:extLst>
  </p:cSld>
  <p:clrMapOvr>
    <a:masterClrMapping/>
  </p:clrMapOvr>
  <p:transition/>
  <p:timing/>
</p:sld>
</file>

<file path=ppt/slides/slide20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14D67C4-47AD-4AC8-A077-3CCB94C0F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/>
              <a:t>Экскурсионное обслуживание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B1E0DD2-DA1F-4DED-9B7E-B639A15F799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9439" t="12925" r="18112" b="9496"/>
          <a:stretch>
            <a:fillRect/>
          </a:stretch>
        </p:blipFill>
        <p:spPr>
          <a:xfrm>
            <a:off x="295452" y="1640392"/>
            <a:ext cx="4590692" cy="3207883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6A6CBBC-4DBC-4224-8EA6-F25F7288C9A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8138" t="21225" r="18495" b="11291"/>
          <a:stretch>
            <a:fillRect/>
          </a:stretch>
        </p:blipFill>
        <p:spPr>
          <a:xfrm>
            <a:off x="5459994" y="1642188"/>
            <a:ext cx="5965647" cy="3573624"/>
          </a:xfrm>
          <a:prstGeom prst="rect">
            <a:avLst/>
          </a:prstGeom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49FDC53B-6DE3-401C-ABEE-8ACB846E6910}"/>
              </a:ext>
            </a:extLst>
          </p:cNvPr>
          <p:cNvSpPr/>
          <p:nvPr/>
        </p:nvSpPr>
        <p:spPr>
          <a:xfrm>
            <a:off x="6705583" y="6169709"/>
            <a:ext cx="506882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hlinkClick r:id="rId4"/>
              </a:rPr>
              <a:t>https://lotus-goa.com/excursions/lovlia-krabov.html</a:t>
            </a:r>
            <a:endParaRPr lang="ru-RU"/>
          </a:p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02343270"/>
      </p:ext>
    </p:extLst>
  </p:cSld>
  <p:clrMapOvr>
    <a:masterClrMapping/>
  </p:clrMapOvr>
  <p:transition/>
  <p:timing/>
</p:sld>
</file>

<file path=ppt/slides/slide21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B717F2-E82F-402C-B49B-3CF8A5624E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ru-RU"/>
              <a:t>Досуг</a:t>
            </a:r>
            <a:endParaRPr lang="ru-RU"/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91B16EEA-47E9-49DB-A80F-6AF41DB24B64}"/>
              </a:ext>
            </a:extLst>
          </p:cNvPr>
          <p:cNvSpPr/>
          <p:nvPr/>
        </p:nvSpPr>
        <p:spPr>
          <a:xfrm>
            <a:off x="580053" y="1610334"/>
            <a:ext cx="1103189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/>
              <a:t>Индия предлагает множество развлечений для туристов – от релакса до экстрима. Здесь каждый найдет занятие по душе.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4548AEEF-59E6-498B-98AC-24A9BDA165E6}"/>
              </a:ext>
            </a:extLst>
          </p:cNvPr>
          <p:cNvSpPr/>
          <p:nvPr/>
        </p:nvSpPr>
        <p:spPr>
          <a:xfrm>
            <a:off x="351453" y="5015547"/>
            <a:ext cx="364205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/>
              <a:t>Практика йоги и медитации. Можно освоить йогу с нуля или усовершенствовать свои умения вместе с духовным наставником из ашрама.</a:t>
            </a: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A7106AE-58EF-4379-8457-7754FFDBB84A}"/>
              </a:ext>
            </a:extLst>
          </p:cNvPr>
          <p:cNvSpPr/>
          <p:nvPr/>
        </p:nvSpPr>
        <p:spPr>
          <a:xfrm>
            <a:off x="4556448" y="4965545"/>
            <a:ext cx="364205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/>
              <a:t>Морская прогулка. Выйти в открытое море на яхте или моторной лодке – отличный способ пополнить список отпускных впечатлений.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F1384A94-346E-4B4C-BB27-EB087061C05E}"/>
              </a:ext>
            </a:extLst>
          </p:cNvPr>
          <p:cNvSpPr/>
          <p:nvPr/>
        </p:nvSpPr>
        <p:spPr>
          <a:xfrm>
            <a:off x="8198498" y="4827046"/>
            <a:ext cx="4472473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/>
              <a:t>Покупки и сувениры</a:t>
            </a:r>
          </a:p>
          <a:p>
            <a:r>
              <a:rPr lang="ru-RU"/>
              <a:t>Эта страна с богатым культурным наследием и древними  традициями предлагает множество товаров, которые могут заинтересовать иностранных туристов.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0C7ABFB0-7E21-4992-8048-1305D20446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053" y="2815002"/>
            <a:ext cx="2619375" cy="1743075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A5DDFD93-1053-41D8-9249-8D4A7EF218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2827" y="2815002"/>
            <a:ext cx="3354130" cy="1842207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2796EA52-C2DF-4DB6-A030-E5EABD18D3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6549" y="2618478"/>
            <a:ext cx="3210022" cy="2136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967907"/>
      </p:ext>
    </p:extLst>
  </p:cSld>
  <p:clrMapOvr>
    <a:masterClrMapping/>
  </p:clrMapOvr>
  <p:transition/>
  <p:timing/>
</p:sld>
</file>

<file path=ppt/slides/slide22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FF748727-00D1-4AC9-952E-E6F15D4A73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/>
              <a:t>Цена и оплата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02F8F18-0918-4693-9AE4-D8EAD4AE2882}"/>
              </a:ext>
            </a:extLst>
          </p:cNvPr>
          <p:cNvSpPr/>
          <p:nvPr/>
        </p:nvSpPr>
        <p:spPr>
          <a:xfrm>
            <a:off x="306569" y="2828835"/>
            <a:ext cx="4759954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/>
              <a:t>Базовая цена: 11503.00 USD / 1306856.00 р.</a:t>
            </a:r>
            <a:r>
              <a:rPr lang="ru-RU"/>
              <a:t>  </a:t>
            </a:r>
            <a:endParaRPr lang="ru-RU" b="1"/>
          </a:p>
          <a:p>
            <a:r>
              <a:rPr lang="ru-RU" b="1"/>
              <a:t>Дополнительные услуги: </a:t>
            </a:r>
            <a:r>
              <a:rPr lang="ru-RU"/>
              <a:t>страховка от невыезда – 5% от базовой стоимости </a:t>
            </a:r>
            <a:r>
              <a:rPr lang="ru-RU" b="1"/>
              <a:t>65 326, 0 р.</a:t>
            </a:r>
          </a:p>
          <a:p>
            <a:r>
              <a:rPr lang="ru-RU" b="1"/>
              <a:t>Дополнительных оплаты</a:t>
            </a:r>
            <a:r>
              <a:rPr lang="ru-RU"/>
              <a:t>: нет</a:t>
            </a:r>
          </a:p>
          <a:p>
            <a:r>
              <a:rPr lang="ru-RU" b="1"/>
              <a:t>Итоговая стоимость для клиента</a:t>
            </a:r>
            <a:r>
              <a:rPr lang="ru-RU"/>
              <a:t>: </a:t>
            </a:r>
            <a:r>
              <a:rPr lang="en-US"/>
              <a:t>12078.00 USD / 1372182.00 </a:t>
            </a:r>
            <a:r>
              <a:rPr lang="ru-RU"/>
              <a:t>р. </a:t>
            </a:r>
          </a:p>
          <a:p>
            <a:r>
              <a:rPr lang="ru-RU" b="1"/>
              <a:t>Прибыль агентства по туру </a:t>
            </a:r>
            <a:r>
              <a:rPr lang="ru-RU"/>
              <a:t>(10% базовая комиссия туроператора) -  130 685,0 рублей</a:t>
            </a:r>
          </a:p>
          <a:p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53F172E-B101-4B7A-8FCA-E6B293ED9B8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4771" t="36871" r="12142" b="47347"/>
          <a:stretch>
            <a:fillRect/>
          </a:stretch>
        </p:blipFill>
        <p:spPr>
          <a:xfrm>
            <a:off x="10458276" y="131860"/>
            <a:ext cx="1595535" cy="108235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EE4FC22-B122-4274-81ED-8067290812F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36" t="12791" r="10689" b="80407"/>
          <a:stretch>
            <a:fillRect/>
          </a:stretch>
        </p:blipFill>
        <p:spPr>
          <a:xfrm>
            <a:off x="306569" y="1457423"/>
            <a:ext cx="10823510" cy="46653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C5D75F8-BE97-49E1-A8E0-D69874F1A9A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515" t="19864" b="19592"/>
          <a:stretch>
            <a:fillRect/>
          </a:stretch>
        </p:blipFill>
        <p:spPr>
          <a:xfrm>
            <a:off x="5718324" y="4480850"/>
            <a:ext cx="4193288" cy="1464907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3EB7249-12BC-40CF-8366-EADE340CAF0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290" t="9251" r="3189" b="17823"/>
          <a:stretch>
            <a:fillRect/>
          </a:stretch>
        </p:blipFill>
        <p:spPr>
          <a:xfrm>
            <a:off x="5718324" y="2228048"/>
            <a:ext cx="4553337" cy="1997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534513"/>
      </p:ext>
    </p:extLst>
  </p:cSld>
  <p:clrMapOvr>
    <a:masterClrMapping/>
  </p:clrMapOvr>
  <p:transition/>
  <p:timing/>
</p:sld>
</file>

<file path=ppt/slides/slide23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AE6DF1-AA9B-4C29-9354-BD7F9FA7F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/>
              <a:t>Памятка туристу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8B0941D-F084-4CDB-B366-B5470B716A3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7985" t="17687" r="18572" b="4744"/>
          <a:stretch>
            <a:fillRect/>
          </a:stretch>
        </p:blipFill>
        <p:spPr>
          <a:xfrm>
            <a:off x="2640563" y="1556526"/>
            <a:ext cx="6772469" cy="4657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308499"/>
      </p:ext>
    </p:extLst>
  </p:cSld>
  <p:clrMapOvr>
    <a:masterClrMapping/>
  </p:clrMapOvr>
  <p:transition/>
  <p:timing/>
</p:sld>
</file>

<file path=ppt/slides/slide24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F585D36-BB00-4395-8EEA-FE28D9291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Открытые источники информации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98C5134-702A-4B25-AC0B-3DE968E9DE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hlinkClick r:id="rId2"/>
              </a:rPr>
              <a:t>https://www.paks.ru/about</a:t>
            </a:r>
            <a:endParaRPr lang="ru-RU"/>
          </a:p>
          <a:p>
            <a:r>
              <a:rPr lang="en-US">
                <a:hlinkClick r:id="rId3"/>
              </a:rPr>
              <a:t>http://www.regencyplazasharm.com/regencyplaza/</a:t>
            </a:r>
            <a:endParaRPr lang="ru-RU"/>
          </a:p>
          <a:p>
            <a:r>
              <a:rPr lang="en-US">
                <a:hlinkClick r:id="rId4"/>
              </a:rPr>
              <a:t>https://www.aeroflot.ru/ru-ru</a:t>
            </a:r>
            <a:endParaRPr lang="ru-RU"/>
          </a:p>
          <a:p>
            <a:r>
              <a:rPr lang="en-US">
                <a:hlinkClick r:id="rId5"/>
              </a:rPr>
              <a:t>https://www.ingos.ru/</a:t>
            </a:r>
            <a:endParaRPr lang="ru-RU"/>
          </a:p>
          <a:p>
            <a:endParaRPr lang="en-US"/>
          </a:p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46758017"/>
      </p:ext>
    </p:extLst>
  </p:cSld>
  <p:clrMapOvr>
    <a:masterClrMapping/>
  </p:clrMapOvr>
  <p:transition/>
  <p:timing/>
</p:sld>
</file>

<file path=ppt/slides/slide25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CDEF17-9B30-4794-A2D6-1B4C3AB3C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/>
              <a:t>Контакты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83D0E69-5494-45DF-8EEB-B7D416803E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/>
              <a:t>Менеджер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4EB53318-C57F-4309-BD79-0F8A530A197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ru-RU"/>
              <a:t>Имя</a:t>
            </a:r>
          </a:p>
          <a:p>
            <a:r>
              <a:rPr lang="ru-RU"/>
              <a:t>Телефон</a:t>
            </a:r>
          </a:p>
          <a:p>
            <a:r>
              <a:rPr lang="ru-RU"/>
              <a:t>Эл. почта</a:t>
            </a:r>
          </a:p>
        </p:txBody>
      </p:sp>
    </p:spTree>
    <p:extLst>
      <p:ext uri="{BB962C8B-B14F-4D97-AF65-F5344CB8AC3E}">
        <p14:creationId xmlns:p14="http://schemas.microsoft.com/office/powerpoint/2010/main" val="1763990413"/>
      </p:ext>
    </p:extLst>
  </p:cSld>
  <p:clrMapOvr>
    <a:masterClrMapping/>
  </p:clrMapOvr>
  <p:transition/>
  <p:timing/>
</p:sld>
</file>

<file path=ppt/slides/slide26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6EEFDD0E-F621-48A5-BB25-5A8C74C937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1053" y="2304660"/>
            <a:ext cx="7420947" cy="1503881"/>
          </a:xfrm>
        </p:spPr>
        <p:txBody>
          <a:bodyPr/>
          <a:lstStyle/>
          <a:p>
            <a:r>
              <a:rPr lang="ru-RU"/>
              <a:t>До встречи на Гоа!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B19B7E69-1643-4F2F-9D60-66316EA8F3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817" y="1184987"/>
            <a:ext cx="4233765" cy="4233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338573"/>
      </p:ext>
    </p:extLst>
  </p:cSld>
  <p:clrMapOvr>
    <a:masterClrMapping/>
  </p:clrMapOvr>
  <p:transition/>
  <p:timing/>
</p:sld>
</file>

<file path=ppt/slides/slide3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F2DD017-FA38-47C4-BB29-1929DFEDE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/>
              <a:t>Результат переговоров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421AF36-79FA-4116-99FC-B5A19CBFD1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8957" y="1589103"/>
            <a:ext cx="5764289" cy="5149048"/>
          </a:xfrm>
        </p:spPr>
        <p:txBody>
          <a:bodyPr>
            <a:normAutofit fontScale="77500" lnSpcReduction="20000"/>
          </a:bodyPr>
          <a:lstStyle/>
          <a:p>
            <a:r>
              <a:rPr lang="ru-RU"/>
              <a:t>Полный состав: Иван (34 лет), Ольга (31 год), Федор (38 лет)</a:t>
            </a:r>
          </a:p>
          <a:p>
            <a:r>
              <a:rPr lang="ru-RU"/>
              <a:t>Страна курорт: Индия/ Южный Гоа</a:t>
            </a:r>
          </a:p>
          <a:p>
            <a:r>
              <a:rPr lang="ru-RU"/>
              <a:t>Конкретные даты: с 10.01 по 19.01</a:t>
            </a:r>
          </a:p>
          <a:p>
            <a:r>
              <a:rPr lang="ru-RU"/>
              <a:t>Продолжительность: 8 ночей</a:t>
            </a:r>
          </a:p>
          <a:p>
            <a:r>
              <a:rPr lang="ru-RU"/>
              <a:t>Вылет (Перелет): Москва, прямой рейс</a:t>
            </a:r>
          </a:p>
          <a:p>
            <a:r>
              <a:rPr lang="ru-RU"/>
              <a:t>Отель: 5 Звезд, на 1-й линии</a:t>
            </a:r>
          </a:p>
          <a:p>
            <a:r>
              <a:rPr lang="ru-RU"/>
              <a:t>Номера: </a:t>
            </a:r>
            <a:r>
              <a:rPr lang="en-US"/>
              <a:t>VILLA </a:t>
            </a:r>
            <a:r>
              <a:rPr lang="ru-RU"/>
              <a:t>и </a:t>
            </a:r>
            <a:r>
              <a:rPr lang="en-US"/>
              <a:t>DELUXE</a:t>
            </a:r>
            <a:r>
              <a:rPr lang="ru-RU"/>
              <a:t> </a:t>
            </a:r>
            <a:r>
              <a:rPr lang="en-US"/>
              <a:t> </a:t>
            </a:r>
            <a:endParaRPr lang="ru-RU"/>
          </a:p>
          <a:p>
            <a:r>
              <a:rPr lang="ru-RU"/>
              <a:t>Питание: полный пансион (</a:t>
            </a:r>
            <a:r>
              <a:rPr lang="en-US"/>
              <a:t>FB</a:t>
            </a:r>
            <a:r>
              <a:rPr lang="ru-RU"/>
              <a:t>)</a:t>
            </a:r>
          </a:p>
          <a:p>
            <a:r>
              <a:rPr lang="ru-RU"/>
              <a:t>Трансфер: групповой</a:t>
            </a:r>
          </a:p>
          <a:p>
            <a:r>
              <a:rPr lang="ru-RU"/>
              <a:t>Страховка: базовая + от невыезда</a:t>
            </a:r>
          </a:p>
          <a:p>
            <a:r>
              <a:rPr lang="ru-RU"/>
              <a:t>Пожелание:</a:t>
            </a:r>
            <a:r>
              <a:rPr lang="en-US"/>
              <a:t> </a:t>
            </a:r>
            <a:r>
              <a:rPr lang="ru-RU"/>
              <a:t>рекомендации по экскурсиям, досугу и развлечениям</a:t>
            </a:r>
          </a:p>
          <a:p>
            <a:r>
              <a:rPr lang="ru-RU"/>
              <a:t>Противопоказания: нет</a:t>
            </a:r>
          </a:p>
          <a:p>
            <a:r>
              <a:rPr lang="ru-RU"/>
              <a:t>Бюджет: 2 000 000 рублей</a:t>
            </a:r>
          </a:p>
          <a:p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5CB0B26-C04C-4ABD-9B0C-01C3F89AED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3560" y="2038612"/>
            <a:ext cx="4590603" cy="2582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296387"/>
      </p:ext>
    </p:extLst>
  </p:cSld>
  <p:clrMapOvr>
    <a:masterClrMapping/>
  </p:clrMapOvr>
  <p:transition/>
  <p:timing/>
</p:sld>
</file>

<file path=ppt/slides/slide4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8F88BC-7603-4916-A2D2-003A375B6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9339" y="124841"/>
            <a:ext cx="10515600" cy="1325563"/>
          </a:xfrm>
        </p:spPr>
        <p:txBody>
          <a:bodyPr/>
          <a:lstStyle/>
          <a:p>
            <a:pPr algn="ctr"/>
            <a:r>
              <a:rPr lang="ru-RU"/>
              <a:t>Добро пожаловать в Индию!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DFCB4F57-EA08-4712-AF67-537A24EF34D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032409" y="1664542"/>
            <a:ext cx="6326155" cy="4802188"/>
          </a:xfrm>
        </p:spPr>
        <p:txBody>
          <a:bodyPr>
            <a:normAutofit fontScale="40000" lnSpcReduction="20000"/>
          </a:bodyPr>
          <a:lstStyle/>
          <a:p>
            <a:pPr marL="0" indent="0">
              <a:spcBef>
                <a:spcPct val="0"/>
              </a:spcBef>
              <a:buNone/>
            </a:pPr>
            <a:r>
              <a:rPr lang="ru-RU" sz="5000" b="1"/>
              <a:t>Индия</a:t>
            </a:r>
            <a:r>
              <a:rPr lang="ru-RU" sz="5000"/>
              <a:t> — загадочная страна, колыбель древнейшей цивилизации, родина буддизма и индуизма. Многие едут сюда за просветлением, практиками йоги и отдыхом для души.</a:t>
            </a:r>
          </a:p>
          <a:p>
            <a:pPr marL="0" indent="0">
              <a:spcBef>
                <a:spcPct val="0"/>
              </a:spcBef>
              <a:buNone/>
            </a:pPr>
            <a:r>
              <a:rPr lang="ru-RU" sz="5000" b="1"/>
              <a:t>Географическое положение: </a:t>
            </a:r>
            <a:r>
              <a:rPr lang="ru-RU" sz="5000"/>
              <a:t>Индия находится в Южной Азии и на суше граничит с Пакистаном, Китаем, Непалом, Бутаном, Бангладеш и Мьянмой. Имеет морские границы с Мальдивами, Шри-Ланкой и Индонезией. </a:t>
            </a:r>
          </a:p>
          <a:p>
            <a:pPr marL="0" indent="0">
              <a:spcBef>
                <a:spcPct val="0"/>
              </a:spcBef>
              <a:buNone/>
            </a:pPr>
            <a:r>
              <a:rPr lang="ru-RU" sz="5000" b="1"/>
              <a:t>Страна омывается</a:t>
            </a:r>
            <a:r>
              <a:rPr lang="ru-RU" sz="5000"/>
              <a:t> входящими в акваторию Индийского океана Бенгальским заливом и Аравийским морем.</a:t>
            </a:r>
          </a:p>
          <a:p>
            <a:pPr marL="0" indent="0">
              <a:spcBef>
                <a:spcPct val="0"/>
              </a:spcBef>
              <a:buNone/>
            </a:pPr>
            <a:r>
              <a:rPr lang="ru-RU" sz="5000" b="1"/>
              <a:t>Столица</a:t>
            </a:r>
            <a:r>
              <a:rPr lang="ru-RU" sz="5000"/>
              <a:t> — Нью-Дели. </a:t>
            </a:r>
          </a:p>
          <a:p>
            <a:pPr marL="0" indent="0">
              <a:spcBef>
                <a:spcPct val="0"/>
              </a:spcBef>
              <a:buNone/>
            </a:pPr>
            <a:r>
              <a:rPr lang="ru-RU" sz="5000" b="1"/>
              <a:t>Наивысшая точка— </a:t>
            </a:r>
            <a:r>
              <a:rPr lang="ru-RU" sz="5000"/>
              <a:t>пик горы Канченджанга, 8586 метров.</a:t>
            </a:r>
          </a:p>
          <a:p>
            <a:pPr marL="0" indent="0">
              <a:spcBef>
                <a:spcPct val="0"/>
              </a:spcBef>
              <a:buNone/>
            </a:pPr>
            <a:r>
              <a:rPr lang="ru-RU" sz="5000" b="1"/>
              <a:t>Климат</a:t>
            </a:r>
            <a:r>
              <a:rPr lang="ru-RU" sz="5000"/>
              <a:t> в Индии на большей территории муссонный тропический. </a:t>
            </a:r>
          </a:p>
          <a:p>
            <a:pPr marL="0" indent="0">
              <a:spcBef>
                <a:spcPct val="0"/>
              </a:spcBef>
              <a:buNone/>
            </a:pPr>
            <a:r>
              <a:rPr lang="ru-RU" sz="5000" b="1"/>
              <a:t>Часовой пояс </a:t>
            </a:r>
            <a:r>
              <a:rPr lang="ru-RU" sz="5000"/>
              <a:t>UTC+5:30. Время опережает московское на 2,5 часа.</a:t>
            </a:r>
          </a:p>
          <a:p>
            <a:pPr marL="0" indent="0">
              <a:spcBef>
                <a:spcPct val="0"/>
              </a:spcBef>
              <a:buNone/>
            </a:pPr>
            <a:r>
              <a:rPr lang="ru-RU" sz="5000" b="1"/>
              <a:t>Государственные языки </a:t>
            </a:r>
            <a:r>
              <a:rPr lang="ru-RU" sz="5000"/>
              <a:t>Индии — хинди и английский. </a:t>
            </a:r>
          </a:p>
          <a:p>
            <a:pPr marL="0" indent="0">
              <a:spcBef>
                <a:spcPct val="0"/>
              </a:spcBef>
              <a:buNone/>
            </a:pPr>
            <a:r>
              <a:rPr lang="ru-RU" sz="5000" b="1"/>
              <a:t>Денежной единицей </a:t>
            </a:r>
            <a:r>
              <a:rPr lang="ru-RU" sz="5000"/>
              <a:t>является индийская рупия (INR).</a:t>
            </a:r>
          </a:p>
          <a:p>
            <a:pPr marL="0" indent="0">
              <a:spcBef>
                <a:spcPct val="0"/>
              </a:spcBef>
              <a:buNone/>
            </a:pPr>
            <a:r>
              <a:rPr lang="ru-RU" sz="5000" b="1"/>
              <a:t>Туристическая Индия </a:t>
            </a:r>
            <a:r>
              <a:rPr lang="ru-RU" sz="5000"/>
              <a:t>– безопасная страна для путешественников.</a:t>
            </a:r>
          </a:p>
          <a:p>
            <a:pPr marL="0" indent="0">
              <a:spcBef>
                <a:spcPct val="0"/>
              </a:spcBef>
              <a:buNone/>
            </a:pPr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2B5B3E2-092A-4C1F-BE00-14CD39B83B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424" y="2017259"/>
            <a:ext cx="3401830" cy="3727581"/>
          </a:xfrm>
          <a:prstGeom prst="rect">
            <a:avLst/>
          </a:prstGeom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A4269FFC-1EB2-44F7-BAE3-554AB371B767}"/>
              </a:ext>
            </a:extLst>
          </p:cNvPr>
          <p:cNvSpPr/>
          <p:nvPr/>
        </p:nvSpPr>
        <p:spPr>
          <a:xfrm>
            <a:off x="360784" y="5846544"/>
            <a:ext cx="4425820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>
                <a:hlinkClick r:id="rId3"/>
              </a:rPr>
              <a:t>https://www.bgoperator.ru/price.shtml?flt=100410839865&amp;tid=-2</a:t>
            </a:r>
            <a:endParaRPr lang="ru-RU" sz="1400"/>
          </a:p>
          <a:p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C5024D2-BA07-4ED5-BFBD-762942C863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436" y="211237"/>
            <a:ext cx="2858699" cy="1476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747228"/>
      </p:ext>
    </p:extLst>
  </p:cSld>
  <p:clrMapOvr>
    <a:masterClrMapping/>
  </p:clrMapOvr>
  <p:transition/>
  <p:timing/>
</p:sld>
</file>

<file path=ppt/slides/slide5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FFCBA95-E086-4943-8C7B-BC4286E907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281" y="82768"/>
            <a:ext cx="10515600" cy="1325563"/>
          </a:xfrm>
        </p:spPr>
        <p:txBody>
          <a:bodyPr/>
          <a:lstStyle/>
          <a:p>
            <a:pPr algn="ctr"/>
            <a:r>
              <a:rPr lang="ru-RU"/>
              <a:t> Туризм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1B1813A-00DD-467E-8FE4-D3F0C487BC1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1837" t="28027" r="14975" b="23385"/>
          <a:stretch>
            <a:fillRect/>
          </a:stretch>
        </p:blipFill>
        <p:spPr>
          <a:xfrm>
            <a:off x="167951" y="1408331"/>
            <a:ext cx="5169159" cy="265618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59B612E-663E-4994-8E65-B8B443F5282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0765" t="37687" r="13750" b="10341"/>
          <a:stretch>
            <a:fillRect/>
          </a:stretch>
        </p:blipFill>
        <p:spPr>
          <a:xfrm>
            <a:off x="6016691" y="1023987"/>
            <a:ext cx="5617028" cy="2959592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30D6068-6C19-4C15-85E3-F8E0C4533DD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1607" t="23537" r="13750" b="29388"/>
          <a:stretch>
            <a:fillRect/>
          </a:stretch>
        </p:blipFill>
        <p:spPr>
          <a:xfrm>
            <a:off x="6096000" y="3984787"/>
            <a:ext cx="5758317" cy="2790445"/>
          </a:xfrm>
          <a:prstGeom prst="rect">
            <a:avLst/>
          </a:prstGeom>
        </p:spPr>
      </p:pic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9241B4D9-A0BD-4CE8-A46F-D91451B877CE}"/>
              </a:ext>
            </a:extLst>
          </p:cNvPr>
          <p:cNvSpPr/>
          <p:nvPr/>
        </p:nvSpPr>
        <p:spPr>
          <a:xfrm>
            <a:off x="337683" y="4337899"/>
            <a:ext cx="54864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/>
              <a:t>Индия привлекает туристов со всех уголков планеты яркими красками, ароматами специй, древними храмами, уникальными традициями, горными вершинами, девственным джунглями и, конечно же, песчаными пляжами.</a:t>
            </a:r>
          </a:p>
        </p:txBody>
      </p:sp>
    </p:spTree>
    <p:extLst>
      <p:ext uri="{BB962C8B-B14F-4D97-AF65-F5344CB8AC3E}">
        <p14:creationId xmlns:p14="http://schemas.microsoft.com/office/powerpoint/2010/main" val="3772184752"/>
      </p:ext>
    </p:extLst>
  </p:cSld>
  <p:clrMapOvr>
    <a:masterClrMapping/>
  </p:clrMapOvr>
  <p:transition/>
  <p:timing/>
</p:sld>
</file>

<file path=ppt/slides/slide6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557E894-0788-4BCD-B370-83CA7CA435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9498" y="37508"/>
            <a:ext cx="10515600" cy="1325563"/>
          </a:xfrm>
        </p:spPr>
        <p:txBody>
          <a:bodyPr/>
          <a:lstStyle/>
          <a:p>
            <a:pPr algn="ctr"/>
            <a:r>
              <a:rPr lang="ru-RU"/>
              <a:t>Условия въезда и виза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063DEA4-56D3-4E70-ACCC-9B88D2050C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8644" y="1307087"/>
            <a:ext cx="2698703" cy="2698703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D07E5675-D3EF-48F0-BB35-E53D4B958F2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8240" t="17144" r="9463" b="38775"/>
          <a:stretch>
            <a:fillRect/>
          </a:stretch>
        </p:blipFill>
        <p:spPr>
          <a:xfrm>
            <a:off x="84277" y="1172872"/>
            <a:ext cx="7595118" cy="3023118"/>
          </a:xfrm>
          <a:prstGeom prst="rect">
            <a:avLst/>
          </a:prstGeom>
        </p:spPr>
      </p:pic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286215C5-5838-4773-BD91-DC975D5873B3}"/>
              </a:ext>
            </a:extLst>
          </p:cNvPr>
          <p:cNvSpPr/>
          <p:nvPr/>
        </p:nvSpPr>
        <p:spPr>
          <a:xfrm>
            <a:off x="7679395" y="5896665"/>
            <a:ext cx="4030523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>
                <a:hlinkClick r:id="rId4"/>
              </a:rPr>
              <a:t>https://www.bgoperator.ru/price.shtml?flt=100410839865&amp;tid=68&amp;section=visa</a:t>
            </a:r>
            <a:endParaRPr lang="ru-RU" sz="1200"/>
          </a:p>
          <a:p>
            <a:endParaRPr lang="ru-RU"/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9E623BED-3111-4F5B-BDF5-FDEB6071EAE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8546" t="19060" r="7870" b="48213"/>
          <a:stretch>
            <a:fillRect/>
          </a:stretch>
        </p:blipFill>
        <p:spPr>
          <a:xfrm>
            <a:off x="127518" y="4416978"/>
            <a:ext cx="7551877" cy="2186468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B9E424D6-50BB-44C3-B4BD-73FB8612407C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28010" t="60649" r="46964" b="22261"/>
          <a:stretch>
            <a:fillRect/>
          </a:stretch>
        </p:blipFill>
        <p:spPr>
          <a:xfrm>
            <a:off x="8266922" y="4416978"/>
            <a:ext cx="3851931" cy="1479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320096"/>
      </p:ext>
    </p:extLst>
  </p:cSld>
  <p:clrMapOvr>
    <a:masterClrMapping/>
  </p:clrMapOvr>
  <p:transition/>
  <p:timing/>
</p:sld>
</file>

<file path=ppt/slides/slide7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70253" y="-12277"/>
            <a:ext cx="10515600" cy="1325563"/>
          </a:xfrm>
        </p:spPr>
        <p:txBody>
          <a:bodyPr/>
          <a:lstStyle/>
          <a:p>
            <a:pPr algn="ctr"/>
            <a:r>
              <a:rPr lang="ru-RU"/>
              <a:t>Южный Гоа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32A6898-1B6F-43AB-A16B-1ED6929EF0C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7780" t="27211" r="47347" b="16190"/>
          <a:stretch>
            <a:fillRect/>
          </a:stretch>
        </p:blipFill>
        <p:spPr>
          <a:xfrm>
            <a:off x="506147" y="225781"/>
            <a:ext cx="3032449" cy="3881535"/>
          </a:xfrm>
          <a:prstGeom prst="rect">
            <a:avLst/>
          </a:prstGeom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4BF5B954-CF19-4888-A07F-C4013FBC7E60}"/>
              </a:ext>
            </a:extLst>
          </p:cNvPr>
          <p:cNvSpPr/>
          <p:nvPr/>
        </p:nvSpPr>
        <p:spPr>
          <a:xfrm>
            <a:off x="3893977" y="893815"/>
            <a:ext cx="7570236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/>
              <a:t>Южный Гоа </a:t>
            </a:r>
            <a:r>
              <a:rPr lang="ru-RU"/>
              <a:t>отлично подойдет для спокойного отдыха: здесь нет больших толп на пляжах и шумной молодежи. Здесь располагается больше всего отелей с высоким уровнем сервиса.</a:t>
            </a:r>
          </a:p>
          <a:p>
            <a:r>
              <a:rPr lang="ru-RU" b="1"/>
              <a:t>Курорты Южного Гоа: </a:t>
            </a:r>
            <a:r>
              <a:rPr lang="ru-RU" err="1"/>
              <a:t>Маджорда, Колва, Палолем, Варка, Бенаулим, Кавелоссим, Арросим, Беталбатим, Мобор, Сернабатим, Уторда. </a:t>
            </a:r>
          </a:p>
          <a:p>
            <a:endParaRPr lang="ru-RU"/>
          </a:p>
          <a:p>
            <a:r>
              <a:rPr lang="ru-RU"/>
              <a:t>Регион Южный Гоа считается более </a:t>
            </a:r>
            <a:r>
              <a:rPr lang="ru-RU" b="1"/>
              <a:t>«элитным» </a:t>
            </a:r>
            <a:r>
              <a:rPr lang="ru-RU"/>
              <a:t>местом. Он более спокойный и чистый, чем Северный Гоа.</a:t>
            </a:r>
          </a:p>
          <a:p>
            <a:r>
              <a:rPr lang="ru-RU" b="1"/>
              <a:t>Главное достоинство Южного Гоа </a:t>
            </a:r>
            <a:r>
              <a:rPr lang="ru-RU"/>
              <a:t>- это комфорт и спокойствие, здесь практически нет шумных дискотек.</a:t>
            </a:r>
          </a:p>
          <a:p>
            <a:endParaRPr lang="ru-RU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5B299BB3-FFCE-4172-BD29-59EC154B63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2834" y="3794125"/>
            <a:ext cx="2729166" cy="3063875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4850A50-EA2D-45E2-9594-FBA20A00B4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4232" y="4306163"/>
            <a:ext cx="3563237" cy="2360645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04148910-D68B-4F6C-B899-EAD57B1541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179" y="4394717"/>
            <a:ext cx="3544672" cy="1678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365898"/>
      </p:ext>
    </p:extLst>
  </p:cSld>
  <p:clrMapOvr>
    <a:masterClrMapping/>
  </p:clrMapOvr>
  <p:transition/>
  <p:timing/>
</p:sld>
</file>

<file path=ppt/slides/slide8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838402F2-41A0-4570-926E-121ABDCB5E0D}"/>
              </a:ext>
            </a:extLst>
          </p:cNvPr>
          <p:cNvSpPr/>
          <p:nvPr/>
        </p:nvSpPr>
        <p:spPr>
          <a:xfrm>
            <a:off x="4161453" y="242596"/>
            <a:ext cx="4133461" cy="709126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/>
              <a:t>Вариант №1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87F5EFD-1028-4101-8E84-6BB065B182E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7857" t="19184" r="7168" b="39456"/>
          <a:stretch>
            <a:fillRect/>
          </a:stretch>
        </p:blipFill>
        <p:spPr>
          <a:xfrm>
            <a:off x="137170" y="3848648"/>
            <a:ext cx="5803641" cy="207810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6042BEF-DC24-4E4E-94E0-933D03FD8F0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8087" t="20953" r="7270" b="39864"/>
          <a:stretch>
            <a:fillRect/>
          </a:stretch>
        </p:blipFill>
        <p:spPr>
          <a:xfrm>
            <a:off x="205272" y="1679738"/>
            <a:ext cx="5828844" cy="1987420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7AD65798-C1CC-401A-BC0C-141D8FDDC600}"/>
              </a:ext>
            </a:extLst>
          </p:cNvPr>
          <p:cNvSpPr/>
          <p:nvPr/>
        </p:nvSpPr>
        <p:spPr>
          <a:xfrm>
            <a:off x="361105" y="6192900"/>
            <a:ext cx="5734895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>
                <a:hlinkClick r:id="rId4"/>
              </a:rPr>
              <a:t>https://www.bgoperator.ru/price.shtml?flt=100410839865&amp;tid=26&amp;code=102663611065&amp;action=shw#/~htf/121118355108/10.01.2025/0101219880.0101219880/8/104610309338/102510005341</a:t>
            </a:r>
            <a:endParaRPr lang="ru-RU" sz="1000"/>
          </a:p>
          <a:p>
            <a:endParaRPr lang="ru-RU" sz="1000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C452AADF-8D39-4D55-B8C0-12F1D67E256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17143" b="9698"/>
          <a:stretch>
            <a:fillRect/>
          </a:stretch>
        </p:blipFill>
        <p:spPr>
          <a:xfrm>
            <a:off x="5940811" y="2585776"/>
            <a:ext cx="6137604" cy="2525743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D35A616F-127C-41F8-905F-42143A90FB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399" y="1039025"/>
            <a:ext cx="10827434" cy="469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79197"/>
      </p:ext>
    </p:extLst>
  </p:cSld>
  <p:clrMapOvr>
    <a:masterClrMapping/>
  </p:clrMapOvr>
  <p:transition/>
  <p:timing/>
</p:sld>
</file>

<file path=ppt/slides/slide9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2DFE80C4-718B-41C6-BEC1-049AB663D950}"/>
              </a:ext>
            </a:extLst>
          </p:cNvPr>
          <p:cNvSpPr/>
          <p:nvPr/>
        </p:nvSpPr>
        <p:spPr>
          <a:xfrm>
            <a:off x="4295193" y="279918"/>
            <a:ext cx="4133461" cy="709126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/>
              <a:t>Вариант № 2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E19A043-AAC3-4023-9464-713B9059945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8016" t="20830" r="8156" b="39928"/>
          <a:stretch>
            <a:fillRect/>
          </a:stretch>
        </p:blipFill>
        <p:spPr>
          <a:xfrm>
            <a:off x="328127" y="4020863"/>
            <a:ext cx="6237515" cy="2157109"/>
          </a:xfrm>
          <a:prstGeom prst="rect">
            <a:avLst/>
          </a:prstGeom>
        </p:spPr>
      </p:pic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570FC5E9-32FC-49EE-8EE9-8AA02767C1A5}"/>
              </a:ext>
            </a:extLst>
          </p:cNvPr>
          <p:cNvSpPr/>
          <p:nvPr/>
        </p:nvSpPr>
        <p:spPr>
          <a:xfrm>
            <a:off x="328127" y="6177972"/>
            <a:ext cx="6096000" cy="55399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>
                <a:hlinkClick r:id="rId3"/>
              </a:rPr>
              <a:t>https://www.bgoperator.ru/price.shtml?flt=100410839865&amp;tid=26&amp;code=102663611074&amp;action=shw#/~htf/121118355108/10.01.2025/0101219880/8/104610589151/102510005341</a:t>
            </a:r>
            <a:endParaRPr lang="ru-RU" sz="1000"/>
          </a:p>
          <a:p>
            <a:endParaRPr lang="ru-RU" sz="1000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942AB33F-5738-4873-B92E-CD4E03B3CC7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8010" t="31292" r="8470" b="29660"/>
          <a:stretch>
            <a:fillRect/>
          </a:stretch>
        </p:blipFill>
        <p:spPr>
          <a:xfrm>
            <a:off x="377890" y="1722597"/>
            <a:ext cx="6046237" cy="2090688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9CEE9299-2071-47D2-ACB2-8742EB77250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918" t="11973" r="10613" b="81991"/>
          <a:stretch>
            <a:fillRect/>
          </a:stretch>
        </p:blipFill>
        <p:spPr>
          <a:xfrm>
            <a:off x="111966" y="1101012"/>
            <a:ext cx="10786189" cy="414007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184E094A-6B70-470B-8A84-4E6A2AAF322C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18640" r="918" b="9916"/>
          <a:stretch>
            <a:fillRect/>
          </a:stretch>
        </p:blipFill>
        <p:spPr>
          <a:xfrm>
            <a:off x="6565642" y="2733438"/>
            <a:ext cx="5324671" cy="2159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710381"/>
      </p:ext>
    </p:extLst>
  </p:cSld>
  <p:clrMapOvr>
    <a:masterClrMapping/>
  </p:clrMapOvr>
  <p:transition/>
  <p:timing/>
</p:sld>
</file>

<file path=ppt/tags/tag1.xml><?xml version="1.0" encoding="utf-8"?>
<p:tagLst xmlns:p="http://schemas.openxmlformats.org/presentationml/2006/main">
  <p:tag name="AS_NET" val="4.0.30319.42000"/>
  <p:tag name="AS_OS" val="Microsoft Windows NT 10.0.14393.0"/>
  <p:tag name="AS_RELEASE_DATE" val="2019.12.14"/>
  <p:tag name="AS_TITLE" val="Aspose.Slides for .NET 4.0 Client Profile"/>
  <p:tag name="AS_VERSION" val="19.12"/>
</p:tagLst>
</file>

<file path=ppt/theme/theme1.xml><?xml version="1.0" encoding="utf-8"?>
<a:theme xmlns:r="http://schemas.openxmlformats.org/officeDocument/2006/relationships"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Arial"/>
        <a:cs typeface="Arial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Arial"/>
        <a:cs typeface="Arial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:vt="http://schemas.openxmlformats.org/officeDocument/2006/docPropsVTypes" xmlns="http://schemas.openxmlformats.org/officeDocument/2006/extended-properties">
  <Company/>
  <PresentationFormat>Широкоэкранный</PresentationFormat>
  <Paragraphs>96</Paragraphs>
  <Slides>26</Slides>
  <Notes>0</Notes>
  <TotalTime>472</TotalTime>
  <HiddenSlides>0</HiddenSlides>
  <MMClips>0</MMClips>
  <ScaleCrop>0</ScaleCrop>
  <HeadingPairs>
    <vt:vector baseType="variant" size="6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baseType="lpstr" size="30">
      <vt:lpstr>Arial</vt:lpstr>
      <vt:lpstr>Calibri Light</vt:lpstr>
      <vt:lpstr>Calibri</vt:lpstr>
      <vt:lpstr>Тема Office</vt:lpstr>
      <vt:lpstr>Модуль</vt:lpstr>
      <vt:lpstr>Первичная заявка</vt:lpstr>
      <vt:lpstr>Результат переговоров</vt:lpstr>
      <vt:lpstr>Добро пожаловать в Индию!</vt:lpstr>
      <vt:lpstr> Туризм</vt:lpstr>
      <vt:lpstr>Условия въезда и виза</vt:lpstr>
      <vt:lpstr>Южный Гоа</vt:lpstr>
      <vt:lpstr>PowerPoint Presentation</vt:lpstr>
      <vt:lpstr>PowerPoint Presentation</vt:lpstr>
      <vt:lpstr>Информация о туроператоре</vt:lpstr>
      <vt:lpstr>PowerPoint Presentation</vt:lpstr>
      <vt:lpstr>Перелет</vt:lpstr>
      <vt:lpstr>ТРАНСФЕР</vt:lpstr>
      <vt:lpstr>Проживание Отель TAJ EXOTICA RESORT &amp; SPA, GOA 5*Индия / Южный Гоа. Бенаулим</vt:lpstr>
      <vt:lpstr>PowerPoint Presentation</vt:lpstr>
      <vt:lpstr>Условия проживания</vt:lpstr>
      <vt:lpstr>Питание </vt:lpstr>
      <vt:lpstr>Пляж</vt:lpstr>
      <vt:lpstr>Страхование и безопасность туристов</vt:lpstr>
      <vt:lpstr>Экскурсионное обслуживание</vt:lpstr>
      <vt:lpstr>Досуг</vt:lpstr>
      <vt:lpstr>Цена и оплата</vt:lpstr>
      <vt:lpstr>Памятка туристу</vt:lpstr>
      <vt:lpstr>Открытые источники информации</vt:lpstr>
      <vt:lpstr>Контакты</vt:lpstr>
      <vt:lpstr>До встречи на Гоа!</vt:lpstr>
    </vt:vector>
  </TitlesOfParts>
  <LinksUpToDate>0</LinksUpToDate>
  <SharedDoc>0</SharedDoc>
  <HyperlinksChanged>0</HyperlinksChanged>
  <Application>Aspose.Slides for .NET</Application>
  <AppVersion>19.1200</AppVersion>
</Properties>
</file>

<file path=docProps/core.xml><?xml version="1.0" encoding="utf-8"?>
<cp:coreProperties xmlns:dc="http://purl.org/dc/elements/1.1/" xmlns:dcterms="http://purl.org/dc/terms/" xmlns:dcmitype="http://purl.org/dc/dcmitype/" xmlns:xsi="http://www.w3.org/2001/XMLSchema-instance" xmlns:cp="http://schemas.openxmlformats.org/package/2006/metadata/core-properties">
  <dc:title>Модуль</dc:title>
  <dc:creator>Ноутбук</dc:creator>
  <cp:lastModifiedBy>Ноутбук</cp:lastModifiedBy>
  <cp:revision>39</cp:revision>
  <dcterms:created xsi:type="dcterms:W3CDTF">2024-12-01T07:22:34Z</dcterms:created>
  <dcterms:modified xsi:type="dcterms:W3CDTF">2025-02-17T18:47:44Z</dcterms:modified>
</cp:coreProperties>
</file>